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76" r:id="rId7"/>
    <p:sldId id="267" r:id="rId8"/>
    <p:sldId id="268" r:id="rId9"/>
    <p:sldId id="275" r:id="rId10"/>
    <p:sldId id="277" r:id="rId11"/>
    <p:sldId id="274" r:id="rId12"/>
    <p:sldId id="278" r:id="rId13"/>
    <p:sldId id="273" r:id="rId14"/>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p:normalViewPr>
  <p:slideViewPr>
    <p:cSldViewPr snapToGrid="0" snapToObjects="1">
      <p:cViewPr varScale="1">
        <p:scale>
          <a:sx n="106" d="100"/>
          <a:sy n="106" d="100"/>
        </p:scale>
        <p:origin x="108" y="31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65471F-53C5-A14A-8B67-70C26A203D68}"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0561B-251E-9B4D-AD02-74028DE244BB}" type="slidenum">
              <a:rPr lang="en-US" smtClean="0"/>
              <a:t>‹#›</a:t>
            </a:fld>
            <a:endParaRPr lang="en-US"/>
          </a:p>
        </p:txBody>
      </p:sp>
    </p:spTree>
    <p:extLst>
      <p:ext uri="{BB962C8B-B14F-4D97-AF65-F5344CB8AC3E}">
        <p14:creationId xmlns:p14="http://schemas.microsoft.com/office/powerpoint/2010/main" val="1463439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5471F-53C5-A14A-8B67-70C26A203D68}"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0561B-251E-9B4D-AD02-74028DE244BB}" type="slidenum">
              <a:rPr lang="en-US" smtClean="0"/>
              <a:t>‹#›</a:t>
            </a:fld>
            <a:endParaRPr lang="en-US"/>
          </a:p>
        </p:txBody>
      </p:sp>
    </p:spTree>
    <p:extLst>
      <p:ext uri="{BB962C8B-B14F-4D97-AF65-F5344CB8AC3E}">
        <p14:creationId xmlns:p14="http://schemas.microsoft.com/office/powerpoint/2010/main" val="1398853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5471F-53C5-A14A-8B67-70C26A203D68}"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0561B-251E-9B4D-AD02-74028DE244BB}" type="slidenum">
              <a:rPr lang="en-US" smtClean="0"/>
              <a:t>‹#›</a:t>
            </a:fld>
            <a:endParaRPr lang="en-US"/>
          </a:p>
        </p:txBody>
      </p:sp>
    </p:spTree>
    <p:extLst>
      <p:ext uri="{BB962C8B-B14F-4D97-AF65-F5344CB8AC3E}">
        <p14:creationId xmlns:p14="http://schemas.microsoft.com/office/powerpoint/2010/main" val="3636567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5471F-53C5-A14A-8B67-70C26A203D68}"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0561B-251E-9B4D-AD02-74028DE244BB}" type="slidenum">
              <a:rPr lang="en-US" smtClean="0"/>
              <a:t>‹#›</a:t>
            </a:fld>
            <a:endParaRPr lang="en-US"/>
          </a:p>
        </p:txBody>
      </p:sp>
    </p:spTree>
    <p:extLst>
      <p:ext uri="{BB962C8B-B14F-4D97-AF65-F5344CB8AC3E}">
        <p14:creationId xmlns:p14="http://schemas.microsoft.com/office/powerpoint/2010/main" val="3162205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65471F-53C5-A14A-8B67-70C26A203D68}"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0561B-251E-9B4D-AD02-74028DE244BB}" type="slidenum">
              <a:rPr lang="en-US" smtClean="0"/>
              <a:t>‹#›</a:t>
            </a:fld>
            <a:endParaRPr lang="en-US"/>
          </a:p>
        </p:txBody>
      </p:sp>
    </p:spTree>
    <p:extLst>
      <p:ext uri="{BB962C8B-B14F-4D97-AF65-F5344CB8AC3E}">
        <p14:creationId xmlns:p14="http://schemas.microsoft.com/office/powerpoint/2010/main" val="1278611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65471F-53C5-A14A-8B67-70C26A203D68}" type="datetimeFigureOut">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0561B-251E-9B4D-AD02-74028DE244BB}" type="slidenum">
              <a:rPr lang="en-US" smtClean="0"/>
              <a:t>‹#›</a:t>
            </a:fld>
            <a:endParaRPr lang="en-US"/>
          </a:p>
        </p:txBody>
      </p:sp>
    </p:spTree>
    <p:extLst>
      <p:ext uri="{BB962C8B-B14F-4D97-AF65-F5344CB8AC3E}">
        <p14:creationId xmlns:p14="http://schemas.microsoft.com/office/powerpoint/2010/main" val="3642870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65471F-53C5-A14A-8B67-70C26A203D68}" type="datetimeFigureOut">
              <a:rPr lang="en-US" smtClean="0"/>
              <a:t>8/9/2017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10561B-251E-9B4D-AD02-74028DE244BB}" type="slidenum">
              <a:rPr lang="en-US" smtClean="0"/>
              <a:t>‹#›</a:t>
            </a:fld>
            <a:endParaRPr lang="en-US"/>
          </a:p>
        </p:txBody>
      </p:sp>
    </p:spTree>
    <p:extLst>
      <p:ext uri="{BB962C8B-B14F-4D97-AF65-F5344CB8AC3E}">
        <p14:creationId xmlns:p14="http://schemas.microsoft.com/office/powerpoint/2010/main" val="587731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65471F-53C5-A14A-8B67-70C26A203D68}" type="datetimeFigureOut">
              <a:rPr lang="en-US" smtClean="0"/>
              <a:t>8/9/2017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10561B-251E-9B4D-AD02-74028DE244BB}" type="slidenum">
              <a:rPr lang="en-US" smtClean="0"/>
              <a:t>‹#›</a:t>
            </a:fld>
            <a:endParaRPr lang="en-US"/>
          </a:p>
        </p:txBody>
      </p:sp>
    </p:spTree>
    <p:extLst>
      <p:ext uri="{BB962C8B-B14F-4D97-AF65-F5344CB8AC3E}">
        <p14:creationId xmlns:p14="http://schemas.microsoft.com/office/powerpoint/2010/main" val="2948198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5471F-53C5-A14A-8B67-70C26A203D68}" type="datetimeFigureOut">
              <a:rPr lang="en-US" smtClean="0"/>
              <a:t>8/9/2017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10561B-251E-9B4D-AD02-74028DE244BB}" type="slidenum">
              <a:rPr lang="en-US" smtClean="0"/>
              <a:t>‹#›</a:t>
            </a:fld>
            <a:endParaRPr lang="en-US"/>
          </a:p>
        </p:txBody>
      </p:sp>
    </p:spTree>
    <p:extLst>
      <p:ext uri="{BB962C8B-B14F-4D97-AF65-F5344CB8AC3E}">
        <p14:creationId xmlns:p14="http://schemas.microsoft.com/office/powerpoint/2010/main" val="3673550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5471F-53C5-A14A-8B67-70C26A203D68}" type="datetimeFigureOut">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0561B-251E-9B4D-AD02-74028DE244BB}" type="slidenum">
              <a:rPr lang="en-US" smtClean="0"/>
              <a:t>‹#›</a:t>
            </a:fld>
            <a:endParaRPr lang="en-US"/>
          </a:p>
        </p:txBody>
      </p:sp>
    </p:spTree>
    <p:extLst>
      <p:ext uri="{BB962C8B-B14F-4D97-AF65-F5344CB8AC3E}">
        <p14:creationId xmlns:p14="http://schemas.microsoft.com/office/powerpoint/2010/main" val="643747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5471F-53C5-A14A-8B67-70C26A203D68}" type="datetimeFigureOut">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0561B-251E-9B4D-AD02-74028DE244BB}" type="slidenum">
              <a:rPr lang="en-US" smtClean="0"/>
              <a:t>‹#›</a:t>
            </a:fld>
            <a:endParaRPr lang="en-US"/>
          </a:p>
        </p:txBody>
      </p:sp>
    </p:spTree>
    <p:extLst>
      <p:ext uri="{BB962C8B-B14F-4D97-AF65-F5344CB8AC3E}">
        <p14:creationId xmlns:p14="http://schemas.microsoft.com/office/powerpoint/2010/main" val="1934136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665471F-53C5-A14A-8B67-70C26A203D68}" type="datetimeFigureOut">
              <a:rPr lang="en-US" smtClean="0"/>
              <a:t>8/9/2017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310561B-251E-9B4D-AD02-74028DE244BB}" type="slidenum">
              <a:rPr lang="en-US" smtClean="0"/>
              <a:t>‹#›</a:t>
            </a:fld>
            <a:endParaRPr lang="en-US"/>
          </a:p>
        </p:txBody>
      </p:sp>
    </p:spTree>
    <p:extLst>
      <p:ext uri="{BB962C8B-B14F-4D97-AF65-F5344CB8AC3E}">
        <p14:creationId xmlns:p14="http://schemas.microsoft.com/office/powerpoint/2010/main" val="2224654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2333" y="1986522"/>
            <a:ext cx="7772400" cy="1102519"/>
          </a:xfrm>
        </p:spPr>
        <p:txBody>
          <a:bodyPr>
            <a:noAutofit/>
          </a:bodyPr>
          <a:lstStyle/>
          <a:p>
            <a:pPr algn="r"/>
            <a:r>
              <a:rPr lang="en-US" sz="2400" dirty="0" smtClean="0"/>
              <a:t>National Suicide Prevention Conference</a:t>
            </a:r>
            <a:br>
              <a:rPr lang="en-US" sz="2400" dirty="0" smtClean="0"/>
            </a:br>
            <a:r>
              <a:rPr lang="en-US" sz="2400" dirty="0" smtClean="0"/>
              <a:t>2017</a:t>
            </a:r>
            <a:endParaRPr lang="en-US" sz="2400" dirty="0"/>
          </a:p>
        </p:txBody>
      </p:sp>
      <p:sp>
        <p:nvSpPr>
          <p:cNvPr id="3" name="Title 1"/>
          <p:cNvSpPr txBox="1">
            <a:spLocks/>
          </p:cNvSpPr>
          <p:nvPr/>
        </p:nvSpPr>
        <p:spPr>
          <a:xfrm>
            <a:off x="992333" y="2934450"/>
            <a:ext cx="7772400" cy="48177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000" dirty="0" smtClean="0">
                <a:solidFill>
                  <a:schemeClr val="bg1">
                    <a:lumMod val="50000"/>
                  </a:schemeClr>
                </a:solidFill>
                <a:latin typeface="+mn-lt"/>
              </a:rPr>
              <a:t>Key themes</a:t>
            </a:r>
            <a:endParaRPr lang="en-US" sz="2000" dirty="0">
              <a:solidFill>
                <a:schemeClr val="bg1">
                  <a:lumMod val="50000"/>
                </a:schemeClr>
              </a:solidFill>
              <a:latin typeface="+mn-lt"/>
            </a:endParaRPr>
          </a:p>
        </p:txBody>
      </p:sp>
    </p:spTree>
    <p:extLst>
      <p:ext uri="{BB962C8B-B14F-4D97-AF65-F5344CB8AC3E}">
        <p14:creationId xmlns:p14="http://schemas.microsoft.com/office/powerpoint/2010/main" val="1605503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normAutofit/>
          </a:bodyPr>
          <a:lstStyle/>
          <a:p>
            <a:pPr algn="l"/>
            <a:r>
              <a:rPr lang="en-US" dirty="0" smtClean="0"/>
              <a:t>Use of Technology</a:t>
            </a:r>
            <a:endParaRPr lang="en-US" dirty="0"/>
          </a:p>
        </p:txBody>
      </p:sp>
      <p:sp>
        <p:nvSpPr>
          <p:cNvPr id="3" name="Content Placeholder 2"/>
          <p:cNvSpPr>
            <a:spLocks noGrp="1"/>
          </p:cNvSpPr>
          <p:nvPr>
            <p:ph idx="1"/>
          </p:nvPr>
        </p:nvSpPr>
        <p:spPr>
          <a:xfrm>
            <a:off x="457199" y="1642416"/>
            <a:ext cx="6307931" cy="3175338"/>
          </a:xfrm>
        </p:spPr>
        <p:txBody>
          <a:bodyPr>
            <a:normAutofit/>
          </a:bodyPr>
          <a:lstStyle/>
          <a:p>
            <a:pPr>
              <a:spcAft>
                <a:spcPts val="1200"/>
              </a:spcAft>
            </a:pPr>
            <a:r>
              <a:rPr lang="en-US" sz="1800" dirty="0" smtClean="0"/>
              <a:t>Applications seem to have some impact on self-harm frequency and suicidal ideation, but results are not as sustainable for face-to-face treatments </a:t>
            </a:r>
            <a:endParaRPr lang="en-US" sz="1800" dirty="0"/>
          </a:p>
          <a:p>
            <a:pPr>
              <a:spcAft>
                <a:spcPts val="1200"/>
              </a:spcAft>
            </a:pPr>
            <a:r>
              <a:rPr lang="en-US" sz="1800" dirty="0" smtClean="0"/>
              <a:t>Lower completion rates for treatment via phone apps than via face-to-face (50-60% versus 33%)</a:t>
            </a:r>
          </a:p>
          <a:p>
            <a:r>
              <a:rPr lang="en-US" sz="1800" dirty="0" smtClean="0"/>
              <a:t>Approximately 75% of young people had attempted suicide reported some kind of suicide-related internet searching prior to their attempt</a:t>
            </a:r>
          </a:p>
        </p:txBody>
      </p:sp>
    </p:spTree>
    <p:extLst>
      <p:ext uri="{BB962C8B-B14F-4D97-AF65-F5344CB8AC3E}">
        <p14:creationId xmlns:p14="http://schemas.microsoft.com/office/powerpoint/2010/main" val="151635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normAutofit fontScale="90000"/>
          </a:bodyPr>
          <a:lstStyle/>
          <a:p>
            <a:pPr algn="l"/>
            <a:r>
              <a:rPr lang="en-US" dirty="0" smtClean="0"/>
              <a:t>Systems approach endorsed</a:t>
            </a:r>
            <a:endParaRPr lang="en-US" dirty="0"/>
          </a:p>
        </p:txBody>
      </p:sp>
      <p:sp>
        <p:nvSpPr>
          <p:cNvPr id="3" name="Content Placeholder 2"/>
          <p:cNvSpPr>
            <a:spLocks noGrp="1"/>
          </p:cNvSpPr>
          <p:nvPr>
            <p:ph idx="1"/>
          </p:nvPr>
        </p:nvSpPr>
        <p:spPr>
          <a:xfrm>
            <a:off x="457200" y="1642416"/>
            <a:ext cx="4667534" cy="3175338"/>
          </a:xfrm>
        </p:spPr>
        <p:txBody>
          <a:bodyPr>
            <a:normAutofit lnSpcReduction="10000"/>
          </a:bodyPr>
          <a:lstStyle/>
          <a:p>
            <a:pPr>
              <a:spcAft>
                <a:spcPts val="1200"/>
              </a:spcAft>
            </a:pPr>
            <a:r>
              <a:rPr lang="en-AU" sz="1800" dirty="0" smtClean="0"/>
              <a:t>LifeSpan </a:t>
            </a:r>
            <a:r>
              <a:rPr lang="en-AU" sz="1800" dirty="0"/>
              <a:t>itself and some of the components (e.g. </a:t>
            </a:r>
            <a:r>
              <a:rPr lang="en-AU" sz="1800" dirty="0" smtClean="0"/>
              <a:t>YAM schools program) </a:t>
            </a:r>
            <a:r>
              <a:rPr lang="en-AU" sz="1800" dirty="0"/>
              <a:t>were showcased by international keynote speakers as good examples of evidence based </a:t>
            </a:r>
            <a:r>
              <a:rPr lang="en-AU" sz="1800" dirty="0" smtClean="0"/>
              <a:t>programs</a:t>
            </a:r>
          </a:p>
          <a:p>
            <a:r>
              <a:rPr lang="en-US" sz="1800" dirty="0" smtClean="0"/>
              <a:t>Challenges:</a:t>
            </a:r>
          </a:p>
          <a:p>
            <a:pPr lvl="1">
              <a:buFont typeface="+mj-lt"/>
              <a:buAutoNum type="arabicParenR"/>
            </a:pPr>
            <a:r>
              <a:rPr lang="en-US" sz="1400" dirty="0" smtClean="0"/>
              <a:t>Sustainability </a:t>
            </a:r>
          </a:p>
          <a:p>
            <a:pPr lvl="1">
              <a:spcAft>
                <a:spcPts val="1200"/>
              </a:spcAft>
              <a:buFont typeface="+mj-lt"/>
              <a:buAutoNum type="arabicParenR"/>
            </a:pPr>
            <a:r>
              <a:rPr lang="en-US" sz="1400" dirty="0" smtClean="0"/>
              <a:t>Fidelity to </a:t>
            </a:r>
            <a:r>
              <a:rPr lang="en-US" sz="1400" dirty="0"/>
              <a:t>evidence </a:t>
            </a:r>
            <a:r>
              <a:rPr lang="en-US" sz="1400" dirty="0" smtClean="0"/>
              <a:t>base</a:t>
            </a:r>
            <a:endParaRPr lang="en-AU" sz="1400" dirty="0" smtClean="0"/>
          </a:p>
          <a:p>
            <a:r>
              <a:rPr lang="en-US" sz="1800" dirty="0" smtClean="0"/>
              <a:t>Universal interventions are very difficult to evaluate, but creative approaches are possible</a:t>
            </a:r>
            <a:endParaRPr lang="en-AU" sz="1800" dirty="0" smtClean="0"/>
          </a:p>
          <a:p>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3567" y="3577887"/>
            <a:ext cx="2468739" cy="14342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7936" y="2109405"/>
            <a:ext cx="2303741" cy="140144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3567" y="1325256"/>
            <a:ext cx="1413982" cy="1337779"/>
          </a:xfrm>
          <a:prstGeom prst="rect">
            <a:avLst/>
          </a:prstGeom>
        </p:spPr>
      </p:pic>
    </p:spTree>
    <p:extLst>
      <p:ext uri="{BB962C8B-B14F-4D97-AF65-F5344CB8AC3E}">
        <p14:creationId xmlns:p14="http://schemas.microsoft.com/office/powerpoint/2010/main" val="2445278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normAutofit/>
          </a:bodyPr>
          <a:lstStyle/>
          <a:p>
            <a:pPr algn="l"/>
            <a:r>
              <a:rPr lang="en-US" dirty="0"/>
              <a:t>Need more </a:t>
            </a:r>
            <a:r>
              <a:rPr lang="en-US" dirty="0" smtClean="0"/>
              <a:t>evidence!</a:t>
            </a:r>
            <a:endParaRPr lang="en-US" dirty="0"/>
          </a:p>
        </p:txBody>
      </p:sp>
      <p:sp>
        <p:nvSpPr>
          <p:cNvPr id="3" name="Content Placeholder 2"/>
          <p:cNvSpPr>
            <a:spLocks noGrp="1"/>
          </p:cNvSpPr>
          <p:nvPr>
            <p:ph idx="1"/>
          </p:nvPr>
        </p:nvSpPr>
        <p:spPr>
          <a:xfrm>
            <a:off x="457199" y="1642416"/>
            <a:ext cx="7522370" cy="3175338"/>
          </a:xfrm>
        </p:spPr>
        <p:txBody>
          <a:bodyPr>
            <a:normAutofit/>
          </a:bodyPr>
          <a:lstStyle/>
          <a:p>
            <a:pPr marL="0" indent="0">
              <a:spcAft>
                <a:spcPts val="1200"/>
              </a:spcAft>
              <a:buNone/>
            </a:pPr>
            <a:r>
              <a:rPr lang="en-US" sz="1800" u="sng" dirty="0" smtClean="0"/>
              <a:t>Suicide Deaths &amp; Attempts</a:t>
            </a:r>
          </a:p>
          <a:p>
            <a:pPr>
              <a:spcAft>
                <a:spcPts val="1200"/>
              </a:spcAft>
            </a:pPr>
            <a:r>
              <a:rPr lang="en-US" sz="1800" dirty="0" smtClean="0"/>
              <a:t>Integrate </a:t>
            </a:r>
            <a:r>
              <a:rPr lang="en-US" sz="1800" dirty="0"/>
              <a:t>/ connect existing data sources (e.g. NCIS, ABS, police, health</a:t>
            </a:r>
            <a:r>
              <a:rPr lang="en-US" sz="1800" dirty="0" smtClean="0"/>
              <a:t>)</a:t>
            </a:r>
          </a:p>
          <a:p>
            <a:pPr>
              <a:spcAft>
                <a:spcPts val="1200"/>
              </a:spcAft>
            </a:pPr>
            <a:r>
              <a:rPr lang="en-US" sz="1800" dirty="0" smtClean="0"/>
              <a:t>Suicide attempt data is particularly hard to capture</a:t>
            </a:r>
          </a:p>
          <a:p>
            <a:pPr>
              <a:spcAft>
                <a:spcPts val="1200"/>
              </a:spcAft>
            </a:pPr>
            <a:r>
              <a:rPr lang="en-US" sz="1800" dirty="0" smtClean="0"/>
              <a:t>Can suicide prevention sector implements data capture systems similar to what is used in other areas of health</a:t>
            </a:r>
          </a:p>
          <a:p>
            <a:pPr lvl="1">
              <a:spcAft>
                <a:spcPts val="1200"/>
              </a:spcAft>
            </a:pPr>
            <a:r>
              <a:rPr lang="en-US" sz="1400" dirty="0"/>
              <a:t>e</a:t>
            </a:r>
            <a:r>
              <a:rPr lang="en-US" sz="1400" dirty="0" smtClean="0"/>
              <a:t>.g. adverse effects following a vaccination</a:t>
            </a:r>
          </a:p>
          <a:p>
            <a:pPr lvl="1">
              <a:spcAft>
                <a:spcPts val="1200"/>
              </a:spcAft>
            </a:pPr>
            <a:r>
              <a:rPr lang="en-US" sz="1400" dirty="0"/>
              <a:t>e</a:t>
            </a:r>
            <a:r>
              <a:rPr lang="en-US" sz="1400" dirty="0" smtClean="0"/>
              <a:t>.g. Hunter Toxicology registry </a:t>
            </a:r>
          </a:p>
        </p:txBody>
      </p:sp>
    </p:spTree>
    <p:extLst>
      <p:ext uri="{BB962C8B-B14F-4D97-AF65-F5344CB8AC3E}">
        <p14:creationId xmlns:p14="http://schemas.microsoft.com/office/powerpoint/2010/main" val="151788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normAutofit/>
          </a:bodyPr>
          <a:lstStyle/>
          <a:p>
            <a:pPr algn="l"/>
            <a:r>
              <a:rPr lang="en-US" dirty="0"/>
              <a:t>Need more </a:t>
            </a:r>
            <a:r>
              <a:rPr lang="en-US" dirty="0" smtClean="0"/>
              <a:t>evidence!</a:t>
            </a:r>
            <a:endParaRPr lang="en-US" dirty="0"/>
          </a:p>
        </p:txBody>
      </p:sp>
      <p:sp>
        <p:nvSpPr>
          <p:cNvPr id="3" name="Content Placeholder 2"/>
          <p:cNvSpPr>
            <a:spLocks noGrp="1"/>
          </p:cNvSpPr>
          <p:nvPr>
            <p:ph idx="1"/>
          </p:nvPr>
        </p:nvSpPr>
        <p:spPr>
          <a:xfrm>
            <a:off x="457199" y="1642416"/>
            <a:ext cx="6350795" cy="3175338"/>
          </a:xfrm>
        </p:spPr>
        <p:txBody>
          <a:bodyPr>
            <a:normAutofit fontScale="92500" lnSpcReduction="20000"/>
          </a:bodyPr>
          <a:lstStyle/>
          <a:p>
            <a:pPr marL="0" indent="0">
              <a:spcAft>
                <a:spcPts val="1200"/>
              </a:spcAft>
              <a:buNone/>
            </a:pPr>
            <a:r>
              <a:rPr lang="en-US" sz="1800" u="sng" dirty="0" smtClean="0"/>
              <a:t>Interventions, Programs &amp; Services</a:t>
            </a:r>
          </a:p>
          <a:p>
            <a:pPr>
              <a:spcAft>
                <a:spcPts val="1200"/>
              </a:spcAft>
            </a:pPr>
            <a:r>
              <a:rPr lang="en-US" sz="1800" dirty="0" smtClean="0"/>
              <a:t>Evaluation as core </a:t>
            </a:r>
            <a:r>
              <a:rPr lang="en-US" sz="1800" dirty="0"/>
              <a:t>business – build evaluation processes it into </a:t>
            </a:r>
            <a:r>
              <a:rPr lang="en-US" sz="1800" dirty="0" smtClean="0"/>
              <a:t>everything to </a:t>
            </a:r>
            <a:r>
              <a:rPr lang="en-AU" sz="1800" dirty="0" smtClean="0"/>
              <a:t>allow </a:t>
            </a:r>
            <a:r>
              <a:rPr lang="en-AU" sz="1800" dirty="0"/>
              <a:t>more timely, accurate data </a:t>
            </a:r>
            <a:r>
              <a:rPr lang="en-AU" sz="1800" dirty="0" smtClean="0"/>
              <a:t>collection.</a:t>
            </a:r>
            <a:endParaRPr lang="en-US" sz="1800" dirty="0"/>
          </a:p>
          <a:p>
            <a:r>
              <a:rPr lang="en-AU" sz="1800" dirty="0"/>
              <a:t>Evaluation should include:</a:t>
            </a:r>
          </a:p>
          <a:p>
            <a:pPr marL="800100" lvl="1" indent="-342900">
              <a:buFont typeface="+mj-lt"/>
              <a:buAutoNum type="arabicParenR"/>
            </a:pPr>
            <a:r>
              <a:rPr lang="en-AU" sz="1400" dirty="0"/>
              <a:t>Process focus </a:t>
            </a:r>
          </a:p>
          <a:p>
            <a:pPr marL="800100" lvl="1" indent="-342900">
              <a:buFont typeface="+mj-lt"/>
              <a:buAutoNum type="arabicParenR"/>
            </a:pPr>
            <a:r>
              <a:rPr lang="en-AU" sz="1400" dirty="0"/>
              <a:t>Outcome focus</a:t>
            </a:r>
          </a:p>
          <a:p>
            <a:pPr marL="800100" lvl="1" indent="-342900">
              <a:spcAft>
                <a:spcPts val="1200"/>
              </a:spcAft>
              <a:buFont typeface="+mj-lt"/>
              <a:buAutoNum type="arabicParenR"/>
            </a:pPr>
            <a:r>
              <a:rPr lang="en-AU" sz="1400" dirty="0"/>
              <a:t>Interaction between process &amp; outcome</a:t>
            </a:r>
          </a:p>
          <a:p>
            <a:r>
              <a:rPr lang="en-US" sz="1800" dirty="0" smtClean="0"/>
              <a:t>Note: National </a:t>
            </a:r>
            <a:r>
              <a:rPr lang="en-US" sz="1800" dirty="0"/>
              <a:t>Suicide Prevention Research Fund managed by Suicide Prevention Australia – no </a:t>
            </a:r>
            <a:r>
              <a:rPr lang="en-US" sz="1800" dirty="0" smtClean="0"/>
              <a:t>public announcements at conference, but application process likely to use NHMRC guidelines</a:t>
            </a:r>
            <a:endParaRPr lang="en-AU" sz="1800" dirty="0" smtClean="0"/>
          </a:p>
          <a:p>
            <a:pPr marL="800100" lvl="1" indent="-342900">
              <a:spcAft>
                <a:spcPts val="1200"/>
              </a:spcAft>
              <a:buFont typeface="+mj-lt"/>
              <a:buAutoNum type="arabicParenR"/>
            </a:pPr>
            <a:endParaRPr lang="en-US" sz="1400" dirty="0" smtClean="0"/>
          </a:p>
          <a:p>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9240" y="2245259"/>
            <a:ext cx="1698352" cy="1698352"/>
          </a:xfrm>
          <a:prstGeom prst="rect">
            <a:avLst/>
          </a:prstGeom>
        </p:spPr>
      </p:pic>
    </p:spTree>
    <p:extLst>
      <p:ext uri="{BB962C8B-B14F-4D97-AF65-F5344CB8AC3E}">
        <p14:creationId xmlns:p14="http://schemas.microsoft.com/office/powerpoint/2010/main" val="2108833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normAutofit fontScale="90000"/>
          </a:bodyPr>
          <a:lstStyle/>
          <a:p>
            <a:pPr algn="l"/>
            <a:r>
              <a:rPr lang="en-US" dirty="0" smtClean="0"/>
              <a:t>Aboriginal &amp; Torres Strait Islander Suicide Prevention</a:t>
            </a:r>
            <a:endParaRPr lang="en-US" dirty="0"/>
          </a:p>
        </p:txBody>
      </p:sp>
      <p:sp>
        <p:nvSpPr>
          <p:cNvPr id="3" name="Content Placeholder 2"/>
          <p:cNvSpPr>
            <a:spLocks noGrp="1"/>
          </p:cNvSpPr>
          <p:nvPr>
            <p:ph idx="1"/>
          </p:nvPr>
        </p:nvSpPr>
        <p:spPr>
          <a:xfrm>
            <a:off x="457199" y="1642416"/>
            <a:ext cx="5364957" cy="3175338"/>
          </a:xfrm>
        </p:spPr>
        <p:txBody>
          <a:bodyPr>
            <a:normAutofit fontScale="92500"/>
          </a:bodyPr>
          <a:lstStyle/>
          <a:p>
            <a:pPr>
              <a:spcAft>
                <a:spcPts val="1200"/>
              </a:spcAft>
            </a:pPr>
            <a:r>
              <a:rPr lang="en-US" sz="1800" dirty="0" smtClean="0"/>
              <a:t>Dedicated </a:t>
            </a:r>
            <a:r>
              <a:rPr lang="en-AU" sz="1800" dirty="0" smtClean="0"/>
              <a:t>Aboriginal </a:t>
            </a:r>
            <a:r>
              <a:rPr lang="en-AU" sz="1800" dirty="0"/>
              <a:t>&amp; Torres Strait Islander suicide prevention </a:t>
            </a:r>
            <a:r>
              <a:rPr lang="en-AU" sz="1800" dirty="0" smtClean="0"/>
              <a:t>stream occurring throughout conference</a:t>
            </a:r>
          </a:p>
          <a:p>
            <a:pPr>
              <a:spcAft>
                <a:spcPts val="1200"/>
              </a:spcAft>
            </a:pPr>
            <a:r>
              <a:rPr lang="en-US" sz="1800" dirty="0" smtClean="0"/>
              <a:t>Emphasis on upstream issues (consistent with ATSISPEP report recommendations), e.g. </a:t>
            </a:r>
            <a:r>
              <a:rPr lang="en-US" sz="1800" dirty="0" err="1" smtClean="0"/>
              <a:t>Foetal</a:t>
            </a:r>
            <a:r>
              <a:rPr lang="en-US" sz="1800" dirty="0" smtClean="0"/>
              <a:t> Alcohol Syndrome Disorder (FASD), intergenerational trauma.</a:t>
            </a:r>
          </a:p>
          <a:p>
            <a:pPr>
              <a:spcAft>
                <a:spcPts val="1200"/>
              </a:spcAft>
            </a:pPr>
            <a:r>
              <a:rPr lang="en-US" sz="1800" dirty="0" smtClean="0"/>
              <a:t>Need to strengthen families, which will in turn strengthen communities</a:t>
            </a:r>
          </a:p>
          <a:p>
            <a:r>
              <a:rPr lang="en-US" sz="1800" dirty="0" smtClean="0"/>
              <a:t>Strong link between suicide prevention and human rights</a:t>
            </a:r>
            <a:endParaRPr lang="en-US" sz="1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5838" y="1910280"/>
            <a:ext cx="2696398" cy="2011001"/>
          </a:xfrm>
          <a:prstGeom prst="rect">
            <a:avLst/>
          </a:prstGeom>
        </p:spPr>
      </p:pic>
    </p:spTree>
    <p:extLst>
      <p:ext uri="{BB962C8B-B14F-4D97-AF65-F5344CB8AC3E}">
        <p14:creationId xmlns:p14="http://schemas.microsoft.com/office/powerpoint/2010/main" val="437679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normAutofit fontScale="90000"/>
          </a:bodyPr>
          <a:lstStyle/>
          <a:p>
            <a:pPr algn="l"/>
            <a:r>
              <a:rPr lang="en-US" dirty="0" smtClean="0"/>
              <a:t>Building support networks</a:t>
            </a:r>
            <a:endParaRPr lang="en-US" dirty="0"/>
          </a:p>
        </p:txBody>
      </p:sp>
      <p:sp>
        <p:nvSpPr>
          <p:cNvPr id="3" name="Content Placeholder 2"/>
          <p:cNvSpPr>
            <a:spLocks noGrp="1"/>
          </p:cNvSpPr>
          <p:nvPr>
            <p:ph idx="1"/>
          </p:nvPr>
        </p:nvSpPr>
        <p:spPr>
          <a:xfrm>
            <a:off x="457199" y="1642416"/>
            <a:ext cx="6307931" cy="3175338"/>
          </a:xfrm>
        </p:spPr>
        <p:txBody>
          <a:bodyPr>
            <a:normAutofit lnSpcReduction="10000"/>
          </a:bodyPr>
          <a:lstStyle/>
          <a:p>
            <a:pPr marL="0" indent="0">
              <a:buNone/>
            </a:pPr>
            <a:r>
              <a:rPr lang="en-US" sz="1800" u="sng" dirty="0" smtClean="0"/>
              <a:t>Gatekeepers &amp; local health professionals</a:t>
            </a:r>
          </a:p>
          <a:p>
            <a:r>
              <a:rPr lang="en-US" sz="1800" dirty="0"/>
              <a:t>Approximately 40% of people said they would not disclose suicidal thinking to anyone.</a:t>
            </a:r>
          </a:p>
          <a:p>
            <a:pPr lvl="1"/>
            <a:r>
              <a:rPr lang="en-US" sz="1400" dirty="0"/>
              <a:t>Those who do disclose often do so to a friend, intimate partner, psychologist or GP.</a:t>
            </a:r>
          </a:p>
          <a:p>
            <a:pPr lvl="2"/>
            <a:r>
              <a:rPr lang="en-US" sz="1200" dirty="0"/>
              <a:t>Most helpful response from psychologist or GP</a:t>
            </a:r>
          </a:p>
          <a:p>
            <a:pPr lvl="2">
              <a:spcAft>
                <a:spcPts val="1200"/>
              </a:spcAft>
            </a:pPr>
            <a:r>
              <a:rPr lang="en-US" sz="1200" dirty="0"/>
              <a:t>Least helpful response from parent, inpatient staff, internet program</a:t>
            </a:r>
          </a:p>
          <a:p>
            <a:r>
              <a:rPr lang="en-US" sz="1800" dirty="0" smtClean="0"/>
              <a:t>Mates in Construction – e.g. building workplace support </a:t>
            </a:r>
          </a:p>
          <a:p>
            <a:pPr lvl="1"/>
            <a:r>
              <a:rPr lang="en-US" sz="1400" dirty="0" smtClean="0"/>
              <a:t>On-site support staff complete Applied Suicide Intervention Skills Training (ASIST)</a:t>
            </a:r>
          </a:p>
          <a:p>
            <a:pPr lvl="1"/>
            <a:r>
              <a:rPr lang="en-US" sz="1400" dirty="0" smtClean="0"/>
              <a:t>Support staff are connected with and can call on local health professionals</a:t>
            </a:r>
          </a:p>
          <a:p>
            <a:pPr lvl="1"/>
            <a:r>
              <a:rPr lang="en-US" sz="1400" dirty="0" smtClean="0"/>
              <a:t>Referral to National telephone support</a:t>
            </a:r>
          </a:p>
          <a:p>
            <a:pPr marL="457200" lvl="1" indent="0">
              <a:buNone/>
            </a:pPr>
            <a:endParaRPr lang="en-US" sz="1400" dirty="0" smtClean="0"/>
          </a:p>
          <a:p>
            <a:pPr lvl="2"/>
            <a:endParaRPr lang="en-US" sz="1200" dirty="0"/>
          </a:p>
        </p:txBody>
      </p:sp>
    </p:spTree>
    <p:extLst>
      <p:ext uri="{BB962C8B-B14F-4D97-AF65-F5344CB8AC3E}">
        <p14:creationId xmlns:p14="http://schemas.microsoft.com/office/powerpoint/2010/main" val="1781051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normAutofit fontScale="90000"/>
          </a:bodyPr>
          <a:lstStyle/>
          <a:p>
            <a:pPr algn="l"/>
            <a:r>
              <a:rPr lang="en-US" dirty="0" smtClean="0"/>
              <a:t>Building support networks</a:t>
            </a:r>
            <a:endParaRPr lang="en-US" dirty="0"/>
          </a:p>
        </p:txBody>
      </p:sp>
      <p:sp>
        <p:nvSpPr>
          <p:cNvPr id="3" name="Content Placeholder 2"/>
          <p:cNvSpPr>
            <a:spLocks noGrp="1"/>
          </p:cNvSpPr>
          <p:nvPr>
            <p:ph idx="1"/>
          </p:nvPr>
        </p:nvSpPr>
        <p:spPr>
          <a:xfrm>
            <a:off x="457199" y="1642416"/>
            <a:ext cx="6307931" cy="3175338"/>
          </a:xfrm>
        </p:spPr>
        <p:txBody>
          <a:bodyPr>
            <a:normAutofit/>
          </a:bodyPr>
          <a:lstStyle/>
          <a:p>
            <a:pPr marL="0" indent="0">
              <a:buNone/>
            </a:pPr>
            <a:r>
              <a:rPr lang="en-US" sz="2000" u="sng" dirty="0" smtClean="0"/>
              <a:t>Supporting those bereaved by suicide</a:t>
            </a:r>
          </a:p>
          <a:p>
            <a:r>
              <a:rPr lang="en-US" sz="1600" dirty="0"/>
              <a:t>Need proactive assistance (too overwhelmed to seek support and don’t know what support they need)</a:t>
            </a:r>
          </a:p>
          <a:p>
            <a:r>
              <a:rPr lang="en-US" sz="1600" dirty="0" smtClean="0"/>
              <a:t>Most people looked for support online or asked their GP - often have difficulty finding the information</a:t>
            </a:r>
          </a:p>
          <a:p>
            <a:r>
              <a:rPr lang="en-US" sz="1600" dirty="0" smtClean="0"/>
              <a:t>Increase social support / connections</a:t>
            </a:r>
          </a:p>
          <a:p>
            <a:pPr lvl="1"/>
            <a:r>
              <a:rPr lang="en-US" sz="1200" dirty="0" smtClean="0"/>
              <a:t>Education on suicide bereavement for workplaces, GPs, counsellors</a:t>
            </a:r>
          </a:p>
          <a:p>
            <a:pPr lvl="1"/>
            <a:r>
              <a:rPr lang="en-US" sz="1200" dirty="0" smtClean="0"/>
              <a:t>Connect with bereavement groups</a:t>
            </a:r>
          </a:p>
          <a:p>
            <a:pPr lvl="2"/>
            <a:endParaRPr lang="en-US" sz="1200" dirty="0"/>
          </a:p>
          <a:p>
            <a:pPr lvl="2"/>
            <a:endParaRPr lang="en-US" sz="1200" dirty="0"/>
          </a:p>
        </p:txBody>
      </p:sp>
    </p:spTree>
    <p:extLst>
      <p:ext uri="{BB962C8B-B14F-4D97-AF65-F5344CB8AC3E}">
        <p14:creationId xmlns:p14="http://schemas.microsoft.com/office/powerpoint/2010/main" val="3029154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normAutofit/>
          </a:bodyPr>
          <a:lstStyle/>
          <a:p>
            <a:pPr algn="l"/>
            <a:r>
              <a:rPr lang="en-US" dirty="0" smtClean="0"/>
              <a:t>Service delivery</a:t>
            </a:r>
            <a:endParaRPr lang="en-US" dirty="0"/>
          </a:p>
        </p:txBody>
      </p:sp>
      <p:sp>
        <p:nvSpPr>
          <p:cNvPr id="3" name="Content Placeholder 2"/>
          <p:cNvSpPr>
            <a:spLocks noGrp="1"/>
          </p:cNvSpPr>
          <p:nvPr>
            <p:ph idx="1"/>
          </p:nvPr>
        </p:nvSpPr>
        <p:spPr>
          <a:xfrm>
            <a:off x="457199" y="1642416"/>
            <a:ext cx="6307931" cy="3175338"/>
          </a:xfrm>
        </p:spPr>
        <p:txBody>
          <a:bodyPr>
            <a:noAutofit/>
          </a:bodyPr>
          <a:lstStyle/>
          <a:p>
            <a:pPr marL="0" indent="0">
              <a:buNone/>
            </a:pPr>
            <a:r>
              <a:rPr lang="en-US" sz="1600" u="sng" dirty="0" smtClean="0"/>
              <a:t>Preparing services for increased demand</a:t>
            </a:r>
          </a:p>
          <a:p>
            <a:r>
              <a:rPr lang="en-US" sz="1600" dirty="0" smtClean="0"/>
              <a:t>Services need to be prepared for increased demand when implementing community awareness activities, promoting help-seeking or introducing universal screening – if you are identifying and referring more people, you need to make sure the services can handle it. </a:t>
            </a:r>
          </a:p>
          <a:p>
            <a:pPr marL="0" indent="0">
              <a:buNone/>
            </a:pPr>
            <a:endParaRPr lang="en-US" sz="1600" dirty="0"/>
          </a:p>
          <a:p>
            <a:pPr marL="0" indent="0">
              <a:buNone/>
            </a:pPr>
            <a:r>
              <a:rPr lang="en-US" sz="1600" u="sng" dirty="0" smtClean="0"/>
              <a:t>Addressing suicide risk</a:t>
            </a:r>
          </a:p>
          <a:p>
            <a:r>
              <a:rPr lang="en-US" sz="1600" dirty="0" smtClean="0"/>
              <a:t>Services support people with Eating Disorders (e.g. EDs, medical wards) are not necessarily addressing suicide risk, but instead focus on the person’s weight.</a:t>
            </a:r>
          </a:p>
          <a:p>
            <a:endParaRPr lang="en-US" sz="1600" dirty="0"/>
          </a:p>
        </p:txBody>
      </p:sp>
    </p:spTree>
    <p:extLst>
      <p:ext uri="{BB962C8B-B14F-4D97-AF65-F5344CB8AC3E}">
        <p14:creationId xmlns:p14="http://schemas.microsoft.com/office/powerpoint/2010/main" val="3255139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6480" y="205979"/>
            <a:ext cx="6070319" cy="857250"/>
          </a:xfrm>
        </p:spPr>
        <p:txBody>
          <a:bodyPr>
            <a:normAutofit/>
          </a:bodyPr>
          <a:lstStyle/>
          <a:p>
            <a:pPr algn="l"/>
            <a:r>
              <a:rPr lang="en-US" dirty="0" smtClean="0"/>
              <a:t>Service delivery</a:t>
            </a:r>
            <a:endParaRPr lang="en-US" dirty="0"/>
          </a:p>
        </p:txBody>
      </p:sp>
      <p:sp>
        <p:nvSpPr>
          <p:cNvPr id="3" name="Content Placeholder 2"/>
          <p:cNvSpPr>
            <a:spLocks noGrp="1"/>
          </p:cNvSpPr>
          <p:nvPr>
            <p:ph idx="1"/>
          </p:nvPr>
        </p:nvSpPr>
        <p:spPr>
          <a:xfrm>
            <a:off x="3395049" y="1642416"/>
            <a:ext cx="5423025" cy="3175338"/>
          </a:xfrm>
        </p:spPr>
        <p:txBody>
          <a:bodyPr>
            <a:noAutofit/>
          </a:bodyPr>
          <a:lstStyle/>
          <a:p>
            <a:pPr marL="0" indent="0">
              <a:buNone/>
            </a:pPr>
            <a:r>
              <a:rPr lang="en-US" sz="1600" u="sng" dirty="0" smtClean="0"/>
              <a:t>Role of Peer Work</a:t>
            </a:r>
          </a:p>
          <a:p>
            <a:r>
              <a:rPr lang="en-US" sz="1600" dirty="0" smtClean="0"/>
              <a:t>Role </a:t>
            </a:r>
            <a:r>
              <a:rPr lang="en-US" sz="1600" dirty="0"/>
              <a:t>of Peer Work was mentioned a number of times, but we’re not yet at a point where this is culturally self-sustaining. Instead, the successful integration of Peer Work and more traditional ‘clinical’ work is largely dependent on the organisation leadership at the time. That is, as soon as the leadership changes, the role of Peer Work can become vulnerable.</a:t>
            </a:r>
            <a:endParaRPr lang="en-AU" sz="1600" dirty="0"/>
          </a:p>
          <a:p>
            <a:endParaRPr lang="en-US" sz="1600" dirty="0"/>
          </a:p>
        </p:txBody>
      </p:sp>
      <p:pic>
        <p:nvPicPr>
          <p:cNvPr id="1026" name="Picture 2" descr="f5f42307-ac1f-4253-a261-b1affea9157f@ausprd01"/>
          <p:cNvPicPr>
            <a:picLocks noChangeAspect="1" noChangeArrowheads="1"/>
          </p:cNvPicPr>
          <p:nvPr/>
        </p:nvPicPr>
        <p:blipFill rotWithShape="1">
          <a:blip r:embed="rId3">
            <a:extLst>
              <a:ext uri="{28A0092B-C50C-407E-A947-70E740481C1C}">
                <a14:useLocalDpi xmlns:a14="http://schemas.microsoft.com/office/drawing/2010/main" val="0"/>
              </a:ext>
            </a:extLst>
          </a:blip>
          <a:srcRect l="11822" t="26016" r="14315" b="15266"/>
          <a:stretch/>
        </p:blipFill>
        <p:spPr bwMode="auto">
          <a:xfrm>
            <a:off x="389328" y="2125056"/>
            <a:ext cx="2824681" cy="165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341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30D8937223834CAE95E16192967859" ma:contentTypeVersion="5" ma:contentTypeDescription="Create a new document." ma:contentTypeScope="" ma:versionID="efc543352a1528187da70999b67d47ab">
  <xsd:schema xmlns:xsd="http://www.w3.org/2001/XMLSchema" xmlns:xs="http://www.w3.org/2001/XMLSchema" xmlns:p="http://schemas.microsoft.com/office/2006/metadata/properties" xmlns:ns2="e0073814-3d43-4e2f-8c88-fece64e4fc50" xmlns:ns3="b69d8477-74c3-43e3-b553-5a7679dda801" targetNamespace="http://schemas.microsoft.com/office/2006/metadata/properties" ma:root="true" ma:fieldsID="529d40fbc875f0d32991454aab337e8a" ns2:_="" ns3:_="">
    <xsd:import namespace="e0073814-3d43-4e2f-8c88-fece64e4fc50"/>
    <xsd:import namespace="b69d8477-74c3-43e3-b553-5a7679dda801"/>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073814-3d43-4e2f-8c88-fece64e4fc5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9d8477-74c3-43e3-b553-5a7679dda801"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936D36-2850-4182-88D8-D2F3FCE0F8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073814-3d43-4e2f-8c88-fece64e4fc50"/>
    <ds:schemaRef ds:uri="b69d8477-74c3-43e3-b553-5a7679dda8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AE3795-68DC-4D55-AD14-9CDF37C20436}">
  <ds:schemaRefs>
    <ds:schemaRef ds:uri="http://schemas.microsoft.com/office/infopath/2007/PartnerControls"/>
    <ds:schemaRef ds:uri="http://schemas.microsoft.com/office/2006/documentManagement/types"/>
    <ds:schemaRef ds:uri="b69d8477-74c3-43e3-b553-5a7679dda801"/>
    <ds:schemaRef ds:uri="http://schemas.microsoft.com/office/2006/metadata/properties"/>
    <ds:schemaRef ds:uri="http://schemas.openxmlformats.org/package/2006/metadata/core-properties"/>
    <ds:schemaRef ds:uri="e0073814-3d43-4e2f-8c88-fece64e4fc50"/>
    <ds:schemaRef ds:uri="http://purl.org/dc/dcmitype/"/>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EA1C59A3-B3A3-4AD1-8369-DC5120E53B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139</TotalTime>
  <Words>624</Words>
  <Application>Microsoft Office PowerPoint</Application>
  <PresentationFormat>On-screen Show (16:9)</PresentationFormat>
  <Paragraphs>58</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National Suicide Prevention Conference 2017</vt:lpstr>
      <vt:lpstr>Systems approach endorsed</vt:lpstr>
      <vt:lpstr>Need more evidence!</vt:lpstr>
      <vt:lpstr>Need more evidence!</vt:lpstr>
      <vt:lpstr>Aboriginal &amp; Torres Strait Islander Suicide Prevention</vt:lpstr>
      <vt:lpstr>Building support networks</vt:lpstr>
      <vt:lpstr>Building support networks</vt:lpstr>
      <vt:lpstr>Service delivery</vt:lpstr>
      <vt:lpstr>Service delivery</vt:lpstr>
      <vt:lpstr>Use of Technology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dc:creator>Tracey Horne</dc:creator>
  <cp:lastModifiedBy>Alex Hains</cp:lastModifiedBy>
  <cp:revision>16</cp:revision>
  <dcterms:created xsi:type="dcterms:W3CDTF">2017-01-17T06:06:56Z</dcterms:created>
  <dcterms:modified xsi:type="dcterms:W3CDTF">2017-08-09T05:41:59Z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0x0101007E30D8937223834CAE95E16192967859</vt:lpwstr>
  </property>
</Properties>
</file>